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orbel" panose="020B050302020402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lmgTmo5vsxnbylxuUvvl5PoIQ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customschemas.google.com/relationships/presentationmetadata" Target="meta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Shahzaib</a:t>
            </a: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41bdc786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41bdc786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Andesen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b="1"/>
            </a:br>
            <a:endParaRPr b="1"/>
          </a:p>
        </p:txBody>
      </p:sp>
      <p:sp>
        <p:nvSpPr>
          <p:cNvPr id="167" name="Google Shape;167;p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Jordan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Cao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Ahmed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91" name="Google Shape;191;p1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Jordan</a:t>
            </a:r>
            <a:endParaRPr/>
          </a:p>
        </p:txBody>
      </p:sp>
      <p:sp>
        <p:nvSpPr>
          <p:cNvPr id="196" name="Google Shape;1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shahzaib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shahzaib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Shahzaib (Performance)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Ahmed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ben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cao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4f5a801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74f5a801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Cao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7502ed070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7502ed070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Ben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Shahzaib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7502ed0700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7502ed0700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Jordan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7502ed0700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7502ed0700_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Andesen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7502ed0700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7502ed0700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41bdc7868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41bdc7868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Ahmed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41bdc7868_2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41bdc7868_2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Shahzaib.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Andesen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Benjamin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Ben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41bdc7868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41bdc7868_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41bdc786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41bdc786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Andesen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4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>
            <a:spLocks noGrp="1"/>
          </p:cNvSpPr>
          <p:nvPr>
            <p:ph type="pic" idx="2"/>
          </p:nvPr>
        </p:nvSpPr>
        <p:spPr>
          <a:xfrm>
            <a:off x="1280160" y="2211494"/>
            <a:ext cx="6126480" cy="393192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36575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body" idx="1"/>
          </p:nvPr>
        </p:nvSpPr>
        <p:spPr>
          <a:xfrm>
            <a:off x="7790688" y="2150621"/>
            <a:ext cx="3200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3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3"/>
          <p:cNvSpPr txBox="1">
            <a:spLocks noGrp="1"/>
          </p:cNvSpPr>
          <p:nvPr>
            <p:ph type="body" idx="1"/>
          </p:nvPr>
        </p:nvSpPr>
        <p:spPr>
          <a:xfrm rot="5400000">
            <a:off x="3991839" y="-777240"/>
            <a:ext cx="4206240" cy="97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8" name="Google Shape;88;p33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4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4"/>
          <p:cNvSpPr txBox="1">
            <a:spLocks noGrp="1"/>
          </p:cNvSpPr>
          <p:nvPr>
            <p:ph type="title"/>
          </p:nvPr>
        </p:nvSpPr>
        <p:spPr>
          <a:xfrm rot="5400000">
            <a:off x="7413033" y="2022229"/>
            <a:ext cx="5897562" cy="240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4"/>
          <p:cNvSpPr txBox="1">
            <a:spLocks noGrp="1"/>
          </p:cNvSpPr>
          <p:nvPr>
            <p:ph type="body" idx="1"/>
          </p:nvPr>
        </p:nvSpPr>
        <p:spPr>
          <a:xfrm rot="5400000">
            <a:off x="1876063" y="-763227"/>
            <a:ext cx="5897562" cy="797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5" name="Google Shape;95;p34"/>
          <p:cNvSpPr txBox="1">
            <a:spLocks noGrp="1"/>
          </p:cNvSpPr>
          <p:nvPr>
            <p:ph type="dt" idx="10"/>
          </p:nvPr>
        </p:nvSpPr>
        <p:spPr>
          <a:xfrm>
            <a:off x="838200" y="6422854"/>
            <a:ext cx="27431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4"/>
          <p:cNvSpPr txBox="1">
            <a:spLocks noGrp="1"/>
          </p:cNvSpPr>
          <p:nvPr>
            <p:ph type="ftr" idx="11"/>
          </p:nvPr>
        </p:nvSpPr>
        <p:spPr>
          <a:xfrm>
            <a:off x="3776135" y="6422854"/>
            <a:ext cx="42796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4"/>
          <p:cNvSpPr txBox="1">
            <a:spLocks noGrp="1"/>
          </p:cNvSpPr>
          <p:nvPr>
            <p:ph type="sldNum" idx="12"/>
          </p:nvPr>
        </p:nvSpPr>
        <p:spPr>
          <a:xfrm>
            <a:off x="8073048" y="6422854"/>
            <a:ext cx="8797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Corbe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body" idx="1"/>
          </p:nvPr>
        </p:nvSpPr>
        <p:spPr>
          <a:xfrm>
            <a:off x="1205344" y="2011680"/>
            <a:ext cx="47548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body" idx="2"/>
          </p:nvPr>
        </p:nvSpPr>
        <p:spPr>
          <a:xfrm>
            <a:off x="6230391" y="2011680"/>
            <a:ext cx="47548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9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2"/>
          </p:nvPr>
        </p:nvSpPr>
        <p:spPr>
          <a:xfrm>
            <a:off x="1207008" y="2656566"/>
            <a:ext cx="475488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3"/>
          </p:nvPr>
        </p:nvSpPr>
        <p:spPr>
          <a:xfrm>
            <a:off x="6231230" y="1913470"/>
            <a:ext cx="4754880" cy="74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body" idx="4"/>
          </p:nvPr>
        </p:nvSpPr>
        <p:spPr>
          <a:xfrm>
            <a:off x="6231230" y="2656564"/>
            <a:ext cx="475488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0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1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body" idx="1"/>
          </p:nvPr>
        </p:nvSpPr>
        <p:spPr>
          <a:xfrm>
            <a:off x="1207008" y="2120054"/>
            <a:ext cx="612648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2"/>
          </p:nvPr>
        </p:nvSpPr>
        <p:spPr>
          <a:xfrm>
            <a:off x="7789023" y="2147486"/>
            <a:ext cx="3200400" cy="343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dmay20-10.sd.ece.iastate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>
            <a:spLocks noGrp="1"/>
          </p:cNvSpPr>
          <p:nvPr>
            <p:ph type="title"/>
          </p:nvPr>
        </p:nvSpPr>
        <p:spPr>
          <a:xfrm>
            <a:off x="833191" y="2361285"/>
            <a:ext cx="105156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500" b="1">
                <a:solidFill>
                  <a:schemeClr val="lt1"/>
                </a:solidFill>
              </a:rPr>
              <a:t>POWER SCRAPING MODULE</a:t>
            </a:r>
            <a:endParaRPr sz="4500" b="1">
              <a:solidFill>
                <a:schemeClr val="lt1"/>
              </a:solidFill>
            </a:endParaRPr>
          </a:p>
        </p:txBody>
      </p:sp>
      <p:sp>
        <p:nvSpPr>
          <p:cNvPr id="103" name="Google Shape;103;p1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945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600" b="1">
                <a:solidFill>
                  <a:schemeClr val="dk1"/>
                </a:solidFill>
              </a:rPr>
              <a:t>Team:</a:t>
            </a:r>
            <a:r>
              <a:rPr lang="en-US" sz="1600">
                <a:solidFill>
                  <a:schemeClr val="dk1"/>
                </a:solidFill>
              </a:rPr>
              <a:t> SDMAY </a:t>
            </a:r>
            <a:r>
              <a:rPr lang="en-US" sz="1900">
                <a:solidFill>
                  <a:schemeClr val="dk1"/>
                </a:solidFill>
              </a:rPr>
              <a:t>20-10</a:t>
            </a:r>
            <a:endParaRPr sz="19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600" b="1">
                <a:solidFill>
                  <a:schemeClr val="dk1"/>
                </a:solidFill>
              </a:rPr>
              <a:t>Members: </a:t>
            </a:r>
            <a:r>
              <a:rPr lang="en-US" sz="1600">
                <a:solidFill>
                  <a:schemeClr val="dk1"/>
                </a:solidFill>
              </a:rPr>
              <a:t>Shahzaib Shahid, Jordan Fox, Xiangyu Cao, Andesen Ande, Ahmed Salem, &amp; Benjamin Yoko</a:t>
            </a: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600" b="1">
                <a:solidFill>
                  <a:schemeClr val="dk1"/>
                </a:solidFill>
              </a:rPr>
              <a:t>Client: </a:t>
            </a:r>
            <a:r>
              <a:rPr lang="en-US" sz="1600">
                <a:solidFill>
                  <a:schemeClr val="dk1"/>
                </a:solidFill>
              </a:rPr>
              <a:t>Honeywell</a:t>
            </a:r>
            <a:endParaRPr sz="16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600" b="1">
                <a:solidFill>
                  <a:schemeClr val="dk1"/>
                </a:solidFill>
              </a:rPr>
              <a:t>Faculty Advisor: </a:t>
            </a:r>
            <a:r>
              <a:rPr lang="en-US" sz="1600">
                <a:solidFill>
                  <a:schemeClr val="dk1"/>
                </a:solidFill>
              </a:rPr>
              <a:t>Prof. Gary Tuttle</a:t>
            </a: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600" b="1">
                <a:solidFill>
                  <a:schemeClr val="dk1"/>
                </a:solidFill>
              </a:rPr>
              <a:t>Website: 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https://sdmay20-10.sd.ece.iastate.edu/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41bdc7868_0_15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200" cy="150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Project Milestones &amp; Schedule</a:t>
            </a:r>
            <a:endParaRPr/>
          </a:p>
        </p:txBody>
      </p:sp>
      <p:sp>
        <p:nvSpPr>
          <p:cNvPr id="161" name="Google Shape;161;g841bdc7868_0_15"/>
          <p:cNvSpPr txBox="1">
            <a:spLocks noGrp="1"/>
          </p:cNvSpPr>
          <p:nvPr>
            <p:ph type="body" idx="1"/>
          </p:nvPr>
        </p:nvSpPr>
        <p:spPr>
          <a:xfrm>
            <a:off x="937472" y="2128700"/>
            <a:ext cx="4760400" cy="420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Semester 1</a:t>
            </a:r>
            <a:endParaRPr/>
          </a:p>
          <a:p>
            <a:pPr marL="457200" lvl="0" indent="-3683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Researched Current Solutions </a:t>
            </a:r>
            <a:endParaRPr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Preliminary Schematic.</a:t>
            </a:r>
            <a:endParaRPr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Selected Initial Parts.</a:t>
            </a:r>
            <a:endParaRPr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Component Testing.</a:t>
            </a: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sp>
        <p:nvSpPr>
          <p:cNvPr id="162" name="Google Shape;162;g841bdc7868_0_15"/>
          <p:cNvSpPr txBox="1">
            <a:spLocks noGrp="1"/>
          </p:cNvSpPr>
          <p:nvPr>
            <p:ph type="body" idx="1"/>
          </p:nvPr>
        </p:nvSpPr>
        <p:spPr>
          <a:xfrm>
            <a:off x="6427922" y="2128700"/>
            <a:ext cx="4760400" cy="420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Semester 2</a:t>
            </a:r>
            <a:endParaRPr/>
          </a:p>
          <a:p>
            <a:pPr marL="457200" lvl="0" indent="-3683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Updated Design After Testing.</a:t>
            </a:r>
            <a:endParaRPr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Looked into Booster Alternatives.</a:t>
            </a:r>
            <a:endParaRPr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Selected New Booster Module.</a:t>
            </a:r>
            <a:endParaRPr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Booster Testing.</a:t>
            </a:r>
            <a:endParaRPr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System Testing.</a:t>
            </a:r>
            <a:endParaRPr/>
          </a:p>
        </p:txBody>
      </p:sp>
      <p:cxnSp>
        <p:nvCxnSpPr>
          <p:cNvPr id="163" name="Google Shape;163;g841bdc7868_0_15"/>
          <p:cNvCxnSpPr/>
          <p:nvPr/>
        </p:nvCxnSpPr>
        <p:spPr>
          <a:xfrm>
            <a:off x="5859169" y="1792876"/>
            <a:ext cx="27300" cy="51405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</a:pPr>
            <a:r>
              <a:rPr lang="en-US" b="1"/>
              <a:t>DESIGN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9986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rbel"/>
              <a:buNone/>
            </a:pPr>
            <a:r>
              <a:rPr lang="en-US" dirty="0"/>
              <a:t>		Non-Functional Requirements</a:t>
            </a:r>
            <a:endParaRPr dirty="0"/>
          </a:p>
        </p:txBody>
      </p:sp>
      <p:sp>
        <p:nvSpPr>
          <p:cNvPr id="175" name="Google Shape;175;p8"/>
          <p:cNvSpPr txBox="1">
            <a:spLocks noGrp="1"/>
          </p:cNvSpPr>
          <p:nvPr>
            <p:ph type="body" idx="1"/>
          </p:nvPr>
        </p:nvSpPr>
        <p:spPr>
          <a:xfrm>
            <a:off x="428925" y="2135350"/>
            <a:ext cx="10515600" cy="38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00" lvl="1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</a:pPr>
            <a:r>
              <a:rPr lang="en-US" sz="2300"/>
              <a:t>The system should be as efficient as possible. 	</a:t>
            </a:r>
            <a:endParaRPr sz="2300"/>
          </a:p>
          <a:p>
            <a:pPr marL="1828800" lvl="2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en-US" sz="2100"/>
              <a:t>Minimize loss.</a:t>
            </a:r>
            <a:endParaRPr sz="2100"/>
          </a:p>
          <a:p>
            <a:pPr marL="1828800" lvl="2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en-US" sz="2100"/>
              <a:t>Determine for every hour of energy scrapping, how many minutes will we be able to drive a 20mA LED.</a:t>
            </a:r>
            <a:endParaRPr sz="2100"/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13716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-US" sz="2300"/>
              <a:t>Stretch goals:</a:t>
            </a:r>
            <a:endParaRPr sz="2300"/>
          </a:p>
          <a:p>
            <a:pPr marL="1828800" lvl="2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en-US" sz="2100"/>
              <a:t>Produce output of 5V</a:t>
            </a:r>
            <a:endParaRPr sz="2100"/>
          </a:p>
          <a:p>
            <a:pPr marL="1828800" lvl="2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en-US" sz="2100"/>
              <a:t>Use harvesting device as input </a:t>
            </a:r>
            <a:endParaRPr sz="2100"/>
          </a:p>
          <a:p>
            <a:pPr marL="1828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13716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-US" sz="2300"/>
              <a:t>Scalability </a:t>
            </a:r>
            <a:endParaRPr sz="23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 txBox="1">
            <a:spLocks noGrp="1"/>
          </p:cNvSpPr>
          <p:nvPr>
            <p:ph type="title" idx="4294967295"/>
          </p:nvPr>
        </p:nvSpPr>
        <p:spPr>
          <a:xfrm>
            <a:off x="0" y="133350"/>
            <a:ext cx="12192000" cy="841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</a:pPr>
            <a:r>
              <a:rPr lang="en-US">
                <a:solidFill>
                  <a:srgbClr val="FFFFFF"/>
                </a:solidFill>
              </a:rPr>
              <a:t>System Design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81" name="Google Shape;18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4814" y="1095075"/>
            <a:ext cx="9802367" cy="5526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 txBox="1">
            <a:spLocks noGrp="1"/>
          </p:cNvSpPr>
          <p:nvPr>
            <p:ph type="title"/>
          </p:nvPr>
        </p:nvSpPr>
        <p:spPr>
          <a:xfrm>
            <a:off x="3142650" y="365050"/>
            <a:ext cx="590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rbel"/>
              <a:buNone/>
            </a:pPr>
            <a:r>
              <a:rPr lang="en-US"/>
              <a:t>Functional Decomposition</a:t>
            </a:r>
            <a:endParaRPr/>
          </a:p>
        </p:txBody>
      </p:sp>
      <p:sp>
        <p:nvSpPr>
          <p:cNvPr id="187" name="Google Shape;187;p10"/>
          <p:cNvSpPr txBox="1">
            <a:spLocks noGrp="1"/>
          </p:cNvSpPr>
          <p:nvPr>
            <p:ph type="body" idx="1"/>
          </p:nvPr>
        </p:nvSpPr>
        <p:spPr>
          <a:xfrm>
            <a:off x="838200" y="20426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en-US">
                <a:solidFill>
                  <a:srgbClr val="FFFFFF"/>
                </a:solidFill>
              </a:rPr>
              <a:t>Rectification - Using Schottky diodes to convert the AC input signal into a DC signal.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en-US">
                <a:solidFill>
                  <a:srgbClr val="FFFFFF"/>
                </a:solidFill>
              </a:rPr>
              <a:t>Voltage Boosting - Using a DC-DC booster, increase the low-level input to a higher voltage level.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en-US">
                <a:solidFill>
                  <a:srgbClr val="FFFFFF"/>
                </a:solidFill>
              </a:rPr>
              <a:t>Energy Storage - Store the charge into a long-term storage component (supercapacitor) so that it can be used when desired.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en-US">
                <a:solidFill>
                  <a:srgbClr val="FFFFFF"/>
                </a:solidFill>
              </a:rPr>
              <a:t>Charge Indicator - Add an indicator (LED) to signal that the energy storage device is being charged.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</a:pPr>
            <a:r>
              <a:rPr lang="en-US" b="1"/>
              <a:t>TESTING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Functional Test Plan</a:t>
            </a:r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body" idx="1"/>
          </p:nvPr>
        </p:nvSpPr>
        <p:spPr>
          <a:xfrm>
            <a:off x="384850" y="2092411"/>
            <a:ext cx="5241600" cy="400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000">
                <a:solidFill>
                  <a:srgbClr val="FFFFFF"/>
                </a:solidFill>
              </a:rPr>
              <a:t>Component-Level</a:t>
            </a:r>
            <a:endParaRPr sz="30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FFFFFF"/>
              </a:solidFill>
            </a:endParaRPr>
          </a:p>
          <a:p>
            <a:pPr marL="1325880" lvl="1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Char char="■"/>
            </a:pPr>
            <a:r>
              <a:rPr lang="en-US" sz="2100">
                <a:solidFill>
                  <a:srgbClr val="FFFFFF"/>
                </a:solidFill>
              </a:rPr>
              <a:t>Diode</a:t>
            </a:r>
            <a:endParaRPr sz="2100">
              <a:solidFill>
                <a:srgbClr val="FFFFFF"/>
              </a:solidFill>
            </a:endParaRPr>
          </a:p>
          <a:p>
            <a:pPr marL="1600200" lvl="1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-US" sz="2100">
                <a:solidFill>
                  <a:srgbClr val="FFFFFF"/>
                </a:solidFill>
              </a:rPr>
              <a:t>Verify cutoff voltage</a:t>
            </a:r>
            <a:endParaRPr sz="2100">
              <a:solidFill>
                <a:srgbClr val="FFFFFF"/>
              </a:solidFill>
            </a:endParaRPr>
          </a:p>
          <a:p>
            <a:pPr marL="1600200" lvl="1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-US" sz="2100">
                <a:solidFill>
                  <a:srgbClr val="FFFFFF"/>
                </a:solidFill>
              </a:rPr>
              <a:t>Rectification test</a:t>
            </a:r>
            <a:endParaRPr sz="2100">
              <a:solidFill>
                <a:srgbClr val="FFFFFF"/>
              </a:solidFill>
            </a:endParaRPr>
          </a:p>
          <a:p>
            <a:pPr marL="1600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100">
              <a:solidFill>
                <a:srgbClr val="FFFFFF"/>
              </a:solidFill>
            </a:endParaRPr>
          </a:p>
          <a:p>
            <a:pPr marL="1325880" lvl="1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Char char="■"/>
            </a:pPr>
            <a:r>
              <a:rPr lang="en-US" sz="2100">
                <a:solidFill>
                  <a:srgbClr val="FFFFFF"/>
                </a:solidFill>
              </a:rPr>
              <a:t>Capacitor</a:t>
            </a:r>
            <a:endParaRPr sz="2100">
              <a:solidFill>
                <a:srgbClr val="FFFFFF"/>
              </a:solidFill>
            </a:endParaRPr>
          </a:p>
          <a:p>
            <a:pPr marL="1600200" lvl="1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-US" sz="2100">
                <a:solidFill>
                  <a:srgbClr val="FFFFFF"/>
                </a:solidFill>
              </a:rPr>
              <a:t>Verify capacitance</a:t>
            </a:r>
            <a:endParaRPr sz="2100">
              <a:solidFill>
                <a:srgbClr val="FFFFFF"/>
              </a:solidFill>
            </a:endParaRPr>
          </a:p>
          <a:p>
            <a:pPr marL="1600200" lvl="1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-US" sz="2100">
                <a:solidFill>
                  <a:srgbClr val="FFFFFF"/>
                </a:solidFill>
              </a:rPr>
              <a:t>Charge testing of capacitors</a:t>
            </a:r>
            <a:endParaRPr sz="2100">
              <a:solidFill>
                <a:srgbClr val="FFFFFF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100">
              <a:solidFill>
                <a:srgbClr val="FFFFFF"/>
              </a:solidFill>
            </a:endParaRPr>
          </a:p>
          <a:p>
            <a:pPr marL="1325880" lvl="1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Char char="■"/>
            </a:pPr>
            <a:r>
              <a:rPr lang="en-US" sz="2100">
                <a:solidFill>
                  <a:srgbClr val="FFFFFF"/>
                </a:solidFill>
              </a:rPr>
              <a:t>Booster</a:t>
            </a:r>
            <a:endParaRPr sz="2100">
              <a:solidFill>
                <a:srgbClr val="FFFFFF"/>
              </a:solidFill>
            </a:endParaRPr>
          </a:p>
          <a:p>
            <a:pPr marL="1600200" lvl="1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-US" sz="2100">
                <a:solidFill>
                  <a:srgbClr val="FFFFFF"/>
                </a:solidFill>
              </a:rPr>
              <a:t>Verify boosting effect</a:t>
            </a:r>
            <a:endParaRPr sz="2100">
              <a:solidFill>
                <a:srgbClr val="FFFFFF"/>
              </a:solidFill>
            </a:endParaRPr>
          </a:p>
        </p:txBody>
      </p:sp>
      <p:sp>
        <p:nvSpPr>
          <p:cNvPr id="200" name="Google Shape;200;p13"/>
          <p:cNvSpPr txBox="1"/>
          <p:nvPr/>
        </p:nvSpPr>
        <p:spPr>
          <a:xfrm>
            <a:off x="5626450" y="2092411"/>
            <a:ext cx="5857500" cy="3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rbel"/>
              <a:buNone/>
            </a:pPr>
            <a:r>
              <a:rPr lang="en-US" sz="3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  System-Level</a:t>
            </a:r>
            <a:endParaRPr sz="30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bel"/>
              <a:buNone/>
            </a:pPr>
            <a:endParaRPr sz="20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828800" marR="0" lvl="1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orbel"/>
              <a:buChar char="■"/>
            </a:pPr>
            <a:r>
              <a:rPr lang="en-US" sz="21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Output test</a:t>
            </a:r>
            <a:endParaRPr sz="21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rbel"/>
              <a:buChar char="■"/>
            </a:pPr>
            <a:r>
              <a:rPr lang="en-US" sz="21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DC output</a:t>
            </a:r>
            <a:endParaRPr sz="21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rbel"/>
              <a:buChar char="■"/>
            </a:pPr>
            <a:r>
              <a:rPr lang="en-US" sz="21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At least 3V</a:t>
            </a:r>
            <a:endParaRPr sz="21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600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1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828800" marR="0" lvl="1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orbel"/>
              <a:buChar char="■"/>
            </a:pPr>
            <a:r>
              <a:rPr lang="en-US" sz="21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Function test</a:t>
            </a:r>
            <a:endParaRPr sz="21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rbel"/>
              <a:buChar char="■"/>
            </a:pPr>
            <a:r>
              <a:rPr lang="en-US" sz="21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Power LED</a:t>
            </a:r>
            <a:endParaRPr sz="21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rbel"/>
              <a:buChar char="■"/>
            </a:pPr>
            <a:r>
              <a:rPr lang="en-US" sz="21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Verify LED time vs charge time</a:t>
            </a:r>
            <a:endParaRPr sz="21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600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1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828800" marR="0" lvl="1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orbel"/>
              <a:buChar char="■"/>
            </a:pPr>
            <a:r>
              <a:rPr lang="en-US" sz="21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Efficiency test</a:t>
            </a:r>
            <a:endParaRPr sz="21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rbel"/>
              <a:buChar char="■"/>
            </a:pPr>
            <a:r>
              <a:rPr lang="en-US" sz="21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Energy out vs energy in</a:t>
            </a:r>
            <a:endParaRPr sz="21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201" name="Google Shape;201;p13"/>
          <p:cNvCxnSpPr>
            <a:stCxn id="198" idx="2"/>
          </p:cNvCxnSpPr>
          <p:nvPr/>
        </p:nvCxnSpPr>
        <p:spPr>
          <a:xfrm>
            <a:off x="6094959" y="1792936"/>
            <a:ext cx="8400" cy="51216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4893081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rbel"/>
              <a:buNone/>
            </a:pPr>
            <a:r>
              <a:rPr lang="en-US"/>
              <a:t>Booster Testing</a:t>
            </a:r>
            <a:endParaRPr/>
          </a:p>
        </p:txBody>
      </p:sp>
      <p:sp>
        <p:nvSpPr>
          <p:cNvPr id="207" name="Google Shape;207;p15"/>
          <p:cNvSpPr txBox="1">
            <a:spLocks noGrp="1"/>
          </p:cNvSpPr>
          <p:nvPr>
            <p:ph type="body" idx="1"/>
          </p:nvPr>
        </p:nvSpPr>
        <p:spPr>
          <a:xfrm>
            <a:off x="249994" y="1918616"/>
            <a:ext cx="4714800" cy="25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 sz="1800">
                <a:solidFill>
                  <a:srgbClr val="FFFFFF"/>
                </a:solidFill>
              </a:rPr>
              <a:t>In the booster testing stage we verified the functionality of the booster between 1.1V and 1.6V DC input. However the required input is below this range.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</p:txBody>
      </p:sp>
      <p:sp>
        <p:nvSpPr>
          <p:cNvPr id="208" name="Google Shape;208;p15"/>
          <p:cNvSpPr txBox="1"/>
          <p:nvPr/>
        </p:nvSpPr>
        <p:spPr>
          <a:xfrm>
            <a:off x="5108738" y="4635986"/>
            <a:ext cx="14817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9" name="Google Shape;209;p15"/>
          <p:cNvSpPr txBox="1"/>
          <p:nvPr/>
        </p:nvSpPr>
        <p:spPr>
          <a:xfrm>
            <a:off x="9048500" y="4677175"/>
            <a:ext cx="14817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0" name="Google Shape;210;p15"/>
          <p:cNvSpPr txBox="1"/>
          <p:nvPr/>
        </p:nvSpPr>
        <p:spPr>
          <a:xfrm>
            <a:off x="6689125" y="179225"/>
            <a:ext cx="5502900" cy="667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11" name="Google Shape;211;p15"/>
          <p:cNvPicPr preferRelativeResize="0"/>
          <p:nvPr/>
        </p:nvPicPr>
        <p:blipFill rotWithShape="1">
          <a:blip r:embed="rId3">
            <a:alphaModFix/>
          </a:blip>
          <a:srcRect t="1447" b="1435"/>
          <a:stretch/>
        </p:blipFill>
        <p:spPr>
          <a:xfrm>
            <a:off x="7053202" y="343289"/>
            <a:ext cx="4774702" cy="617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000" y="3351512"/>
            <a:ext cx="6149475" cy="301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4893081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rbel"/>
              <a:buNone/>
            </a:pPr>
            <a:r>
              <a:rPr lang="en-US"/>
              <a:t> Voltage Boosters</a:t>
            </a:r>
            <a:endParaRPr/>
          </a:p>
        </p:txBody>
      </p:sp>
      <p:sp>
        <p:nvSpPr>
          <p:cNvPr id="218" name="Google Shape;218;p14"/>
          <p:cNvSpPr txBox="1">
            <a:spLocks noGrp="1"/>
          </p:cNvSpPr>
          <p:nvPr>
            <p:ph type="body" idx="1"/>
          </p:nvPr>
        </p:nvSpPr>
        <p:spPr>
          <a:xfrm>
            <a:off x="703000" y="1970501"/>
            <a:ext cx="5214900" cy="45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2500"/>
              <a:t>Testing Yielded Several Issues:</a:t>
            </a:r>
            <a:endParaRPr sz="2500"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▪"/>
            </a:pPr>
            <a:r>
              <a:rPr lang="en-US" sz="2300"/>
              <a:t>Failure to hold boost.</a:t>
            </a:r>
            <a:endParaRPr sz="2300"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▪"/>
            </a:pPr>
            <a:r>
              <a:rPr lang="en-US" sz="2300"/>
              <a:t>Transient behavior.</a:t>
            </a:r>
            <a:endParaRPr sz="2300"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▪"/>
            </a:pPr>
            <a:r>
              <a:rPr lang="en-US" sz="2300"/>
              <a:t>Inconsistent results.</a:t>
            </a:r>
            <a:endParaRPr sz="23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sz="2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Transition To a New Booster:</a:t>
            </a:r>
            <a:endParaRPr sz="2500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US" sz="2100"/>
              <a:t>Found EH-4295.</a:t>
            </a: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US" sz="2100"/>
              <a:t>Better Voltage Boost.</a:t>
            </a: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US" sz="2100"/>
              <a:t>Facilitates a Boost of 0.3V - 5V.</a:t>
            </a:r>
            <a:endParaRPr sz="2100"/>
          </a:p>
        </p:txBody>
      </p:sp>
      <p:sp>
        <p:nvSpPr>
          <p:cNvPr id="219" name="Google Shape;219;p14"/>
          <p:cNvSpPr txBox="1"/>
          <p:nvPr/>
        </p:nvSpPr>
        <p:spPr>
          <a:xfrm>
            <a:off x="5108738" y="4635986"/>
            <a:ext cx="14817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0" name="Google Shape;220;p14"/>
          <p:cNvSpPr txBox="1"/>
          <p:nvPr/>
        </p:nvSpPr>
        <p:spPr>
          <a:xfrm>
            <a:off x="9048500" y="4677175"/>
            <a:ext cx="14817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1" name="Google Shape;221;p14"/>
          <p:cNvSpPr txBox="1"/>
          <p:nvPr/>
        </p:nvSpPr>
        <p:spPr>
          <a:xfrm>
            <a:off x="6689125" y="179225"/>
            <a:ext cx="5502900" cy="667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22" name="Google Shape;22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0053" y="610178"/>
            <a:ext cx="2720625" cy="272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0879" y="3464850"/>
            <a:ext cx="2894826" cy="2792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4"/>
          <p:cNvSpPr/>
          <p:nvPr/>
        </p:nvSpPr>
        <p:spPr>
          <a:xfrm>
            <a:off x="8376154" y="3213161"/>
            <a:ext cx="16401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DC-DC Booster</a:t>
            </a:r>
            <a:endParaRPr/>
          </a:p>
        </p:txBody>
      </p:sp>
      <p:sp>
        <p:nvSpPr>
          <p:cNvPr id="225" name="Google Shape;225;p14"/>
          <p:cNvSpPr/>
          <p:nvPr/>
        </p:nvSpPr>
        <p:spPr>
          <a:xfrm>
            <a:off x="8626400" y="6139357"/>
            <a:ext cx="1628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DC-AC Booster</a:t>
            </a:r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 rot="10800000" flipH="1">
            <a:off x="0" y="3990400"/>
            <a:ext cx="6886200" cy="93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"/>
          <p:cNvSpPr txBox="1">
            <a:spLocks noGrp="1"/>
          </p:cNvSpPr>
          <p:nvPr>
            <p:ph type="title"/>
          </p:nvPr>
        </p:nvSpPr>
        <p:spPr>
          <a:xfrm>
            <a:off x="829225" y="3556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rbel"/>
              <a:buNone/>
            </a:pPr>
            <a:r>
              <a:rPr lang="en-US"/>
              <a:t>Booster Testing (EH4295)</a:t>
            </a:r>
            <a:endParaRPr/>
          </a:p>
        </p:txBody>
      </p:sp>
      <p:pic>
        <p:nvPicPr>
          <p:cNvPr id="232" name="Google Shape;23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00" y="2685525"/>
            <a:ext cx="5771145" cy="35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5025" y="2685525"/>
            <a:ext cx="5560749" cy="349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6"/>
          <p:cNvSpPr txBox="1"/>
          <p:nvPr/>
        </p:nvSpPr>
        <p:spPr>
          <a:xfrm>
            <a:off x="919925" y="1868975"/>
            <a:ext cx="4202400" cy="10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6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orbel"/>
              <a:buChar char="■"/>
            </a:pPr>
            <a:r>
              <a:rPr lang="en-US" sz="1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DC power 0.35V, 10K ohms load.</a:t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5" name="Google Shape;235;p16"/>
          <p:cNvSpPr txBox="1"/>
          <p:nvPr/>
        </p:nvSpPr>
        <p:spPr>
          <a:xfrm>
            <a:off x="6901900" y="1907975"/>
            <a:ext cx="3897600" cy="9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6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orbel"/>
              <a:buChar char="■"/>
            </a:pPr>
            <a:r>
              <a:rPr lang="en-US" sz="1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DC power 0.5V, 10K ohms load.</a:t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236" name="Google Shape;236;p16"/>
          <p:cNvCxnSpPr/>
          <p:nvPr/>
        </p:nvCxnSpPr>
        <p:spPr>
          <a:xfrm>
            <a:off x="6075025" y="1745150"/>
            <a:ext cx="24000" cy="51129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200" cy="15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/>
              <a:t>Problem Statement</a:t>
            </a:r>
            <a:endParaRPr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</a:pPr>
            <a:r>
              <a:rPr lang="en-US" sz="2100">
                <a:solidFill>
                  <a:srgbClr val="FFFFFF"/>
                </a:solidFill>
              </a:rPr>
              <a:t>Research and development of  a device that will efficiently collect, convert, and store low voltage energy. </a:t>
            </a:r>
            <a:endParaRPr sz="21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1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</a:pPr>
            <a:r>
              <a:rPr lang="en-US" sz="2100">
                <a:solidFill>
                  <a:srgbClr val="FFFFFF"/>
                </a:solidFill>
              </a:rPr>
              <a:t>The purpose is to provide an alternative self-powered source for devices.</a:t>
            </a:r>
            <a:endParaRPr sz="21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1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</a:pPr>
            <a:r>
              <a:rPr lang="en-US" sz="2100">
                <a:solidFill>
                  <a:srgbClr val="FFFFFF"/>
                </a:solidFill>
              </a:rPr>
              <a:t>The goal of this project is to take a small, unusable AC voltage as a source and convert it to a usable DC voltage that can power various components in a system. </a:t>
            </a:r>
            <a:endParaRPr sz="2100">
              <a:solidFill>
                <a:srgbClr val="FFFFFF"/>
              </a:solidFill>
            </a:endParaRPr>
          </a:p>
          <a:p>
            <a:pPr marL="18288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</a:pPr>
            <a:r>
              <a:rPr lang="en-US" sz="2100">
                <a:solidFill>
                  <a:srgbClr val="FFFFFF"/>
                </a:solidFill>
              </a:rPr>
              <a:t>The project can be used for many wireless applications like remote sensing, battery-free remote sensors for HVAC control and building automation etc.</a:t>
            </a:r>
            <a:endParaRPr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4893081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rbel"/>
              <a:buNone/>
            </a:pPr>
            <a:r>
              <a:rPr lang="en-US"/>
              <a:t>Capacitor Testing</a:t>
            </a:r>
            <a:endParaRPr/>
          </a:p>
        </p:txBody>
      </p:sp>
      <p:sp>
        <p:nvSpPr>
          <p:cNvPr id="242" name="Google Shape;242;p17"/>
          <p:cNvSpPr txBox="1">
            <a:spLocks noGrp="1"/>
          </p:cNvSpPr>
          <p:nvPr>
            <p:ph type="body" idx="1"/>
          </p:nvPr>
        </p:nvSpPr>
        <p:spPr>
          <a:xfrm>
            <a:off x="337625" y="1970500"/>
            <a:ext cx="5955000" cy="14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rbel"/>
              <a:buChar char="■"/>
            </a:pPr>
            <a:r>
              <a:rPr lang="en-US" sz="1800">
                <a:solidFill>
                  <a:srgbClr val="FFFFFF"/>
                </a:solidFill>
              </a:rPr>
              <a:t>The capacitors were tested with the circuits shown here. 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rbel"/>
              <a:buChar char="■"/>
            </a:pPr>
            <a:r>
              <a:rPr lang="en-US" sz="1800">
                <a:solidFill>
                  <a:srgbClr val="FFFFFF"/>
                </a:solidFill>
              </a:rPr>
              <a:t>From the results, they are acceptable for use in or design.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</p:txBody>
      </p:sp>
      <p:sp>
        <p:nvSpPr>
          <p:cNvPr id="243" name="Google Shape;243;p17"/>
          <p:cNvSpPr txBox="1"/>
          <p:nvPr/>
        </p:nvSpPr>
        <p:spPr>
          <a:xfrm>
            <a:off x="5108738" y="4635986"/>
            <a:ext cx="14817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4" name="Google Shape;244;p17"/>
          <p:cNvSpPr txBox="1"/>
          <p:nvPr/>
        </p:nvSpPr>
        <p:spPr>
          <a:xfrm>
            <a:off x="9048500" y="4677175"/>
            <a:ext cx="14817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5" name="Google Shape;245;p17"/>
          <p:cNvSpPr txBox="1"/>
          <p:nvPr/>
        </p:nvSpPr>
        <p:spPr>
          <a:xfrm>
            <a:off x="6689125" y="179225"/>
            <a:ext cx="5502900" cy="667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46" name="Google Shape;24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3000" y="437950"/>
            <a:ext cx="4270725" cy="276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550" y="2980313"/>
            <a:ext cx="6309150" cy="376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7"/>
          <p:cNvPicPr preferRelativeResize="0"/>
          <p:nvPr/>
        </p:nvPicPr>
        <p:blipFill rotWithShape="1">
          <a:blip r:embed="rId5">
            <a:alphaModFix/>
          </a:blip>
          <a:srcRect r="14712"/>
          <a:stretch/>
        </p:blipFill>
        <p:spPr>
          <a:xfrm rot="-5400000">
            <a:off x="8058463" y="2907087"/>
            <a:ext cx="2764175" cy="4534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"/>
          <p:cNvSpPr txBox="1">
            <a:spLocks noGrp="1"/>
          </p:cNvSpPr>
          <p:nvPr>
            <p:ph type="title"/>
          </p:nvPr>
        </p:nvSpPr>
        <p:spPr>
          <a:xfrm>
            <a:off x="838200" y="600975"/>
            <a:ext cx="105156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rbel"/>
              <a:buNone/>
            </a:pPr>
            <a:r>
              <a:rPr lang="en-US"/>
              <a:t>Rectification Circuit</a:t>
            </a:r>
            <a:endParaRPr/>
          </a:p>
        </p:txBody>
      </p:sp>
      <p:pic>
        <p:nvPicPr>
          <p:cNvPr id="254" name="Google Shape;254;p18"/>
          <p:cNvPicPr preferRelativeResize="0"/>
          <p:nvPr/>
        </p:nvPicPr>
        <p:blipFill rotWithShape="1">
          <a:blip r:embed="rId3">
            <a:alphaModFix/>
          </a:blip>
          <a:srcRect r="2229"/>
          <a:stretch/>
        </p:blipFill>
        <p:spPr>
          <a:xfrm>
            <a:off x="153125" y="2005650"/>
            <a:ext cx="4161475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4300" y="2005650"/>
            <a:ext cx="4161475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01312" y="4070000"/>
            <a:ext cx="4199384" cy="26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3125" y="4146201"/>
            <a:ext cx="4161478" cy="2614262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8"/>
          <p:cNvSpPr txBox="1"/>
          <p:nvPr/>
        </p:nvSpPr>
        <p:spPr>
          <a:xfrm>
            <a:off x="4411900" y="3254450"/>
            <a:ext cx="1597800" cy="18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rbel"/>
              <a:buNone/>
            </a:pPr>
            <a:r>
              <a:rPr lang="en-US" sz="1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When applied with 1.1Vpp, 1KHz sine wave with 10K load resistor. </a:t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9" name="Google Shape;259;p18"/>
          <p:cNvSpPr txBox="1"/>
          <p:nvPr/>
        </p:nvSpPr>
        <p:spPr>
          <a:xfrm>
            <a:off x="10537200" y="3155850"/>
            <a:ext cx="1791600" cy="21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rbel"/>
              <a:buNone/>
            </a:pPr>
            <a:r>
              <a:rPr lang="en-US" sz="1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When applied with 1.1Vpp, 1KHz sine wave with 10K load resistor and 20uF smoothing capacitor.</a:t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260" name="Google Shape;260;p18"/>
          <p:cNvCxnSpPr/>
          <p:nvPr/>
        </p:nvCxnSpPr>
        <p:spPr>
          <a:xfrm>
            <a:off x="5971275" y="1773450"/>
            <a:ext cx="11400" cy="52356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74f5a80178_0_0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200" cy="150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System Testing </a:t>
            </a:r>
            <a:endParaRPr/>
          </a:p>
        </p:txBody>
      </p:sp>
      <p:sp>
        <p:nvSpPr>
          <p:cNvPr id="266" name="Google Shape;266;g74f5a80178_0_0"/>
          <p:cNvSpPr txBox="1">
            <a:spLocks noGrp="1"/>
          </p:cNvSpPr>
          <p:nvPr>
            <p:ph type="body" idx="1"/>
          </p:nvPr>
        </p:nvSpPr>
        <p:spPr>
          <a:xfrm>
            <a:off x="954225" y="4917100"/>
            <a:ext cx="5943600" cy="164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/>
              <a:t>According to the results we obtained we verified that the system was successfully charging the supercapacitor. However the speed is relevently slow the charging process saturates fast.</a:t>
            </a:r>
            <a:endParaRPr/>
          </a:p>
        </p:txBody>
      </p:sp>
      <p:pic>
        <p:nvPicPr>
          <p:cNvPr id="267" name="Google Shape;267;g74f5a8017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225" y="2120126"/>
            <a:ext cx="5943600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74f5a80178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7500" y="1978625"/>
            <a:ext cx="3184900" cy="2628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74f5a80178_0_0"/>
          <p:cNvPicPr preferRelativeResize="0"/>
          <p:nvPr/>
        </p:nvPicPr>
        <p:blipFill rotWithShape="1">
          <a:blip r:embed="rId5">
            <a:alphaModFix/>
          </a:blip>
          <a:srcRect t="11465"/>
          <a:stretch/>
        </p:blipFill>
        <p:spPr>
          <a:xfrm>
            <a:off x="7877500" y="4917100"/>
            <a:ext cx="3184900" cy="164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74f5a80178_0_0"/>
          <p:cNvSpPr txBox="1"/>
          <p:nvPr/>
        </p:nvSpPr>
        <p:spPr>
          <a:xfrm rot="-5400000">
            <a:off x="7190247" y="5584525"/>
            <a:ext cx="9222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Volts(V)</a:t>
            </a:r>
            <a:endParaRPr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1" name="Google Shape;271;g74f5a80178_0_0"/>
          <p:cNvSpPr txBox="1"/>
          <p:nvPr/>
        </p:nvSpPr>
        <p:spPr>
          <a:xfrm>
            <a:off x="8754100" y="6512425"/>
            <a:ext cx="17073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Time (Mins)</a:t>
            </a:r>
            <a:endParaRPr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7502ed0700_3_0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200" cy="150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Prototype Board</a:t>
            </a:r>
            <a:endParaRPr/>
          </a:p>
        </p:txBody>
      </p:sp>
      <p:pic>
        <p:nvPicPr>
          <p:cNvPr id="277" name="Google Shape;277;g7502ed0700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1700" y="1886650"/>
            <a:ext cx="9186676" cy="487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/>
              <a:t>Engineering Standards and Design Practices</a:t>
            </a:r>
            <a:endParaRPr/>
          </a:p>
        </p:txBody>
      </p:sp>
      <p:sp>
        <p:nvSpPr>
          <p:cNvPr id="283" name="Google Shape;283;p19"/>
          <p:cNvSpPr txBox="1">
            <a:spLocks noGrp="1"/>
          </p:cNvSpPr>
          <p:nvPr>
            <p:ph type="body" idx="1"/>
          </p:nvPr>
        </p:nvSpPr>
        <p:spPr>
          <a:xfrm>
            <a:off x="1203894" y="2426380"/>
            <a:ext cx="9784200" cy="42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Cadence simulated circuit testing.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Readable circuit designs that follow design conventions.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RoHS compliant circuit components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Followed all electrical safety procedures.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IEEE Code of Ethics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7502ed0700_2_5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200" cy="150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Member Responsibilities</a:t>
            </a:r>
            <a:endParaRPr/>
          </a:p>
        </p:txBody>
      </p:sp>
      <p:sp>
        <p:nvSpPr>
          <p:cNvPr id="289" name="Google Shape;289;g7502ed0700_2_5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200" cy="420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Shahzaib Shahid: Team Leader.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Benjamin Yoko: Chief Engineer.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Andesen Ande: Documentation Manager.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Ahmed Salem: Test Engineer.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Jordan Fox: Design Engineer.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Xiangyu Cao: Test Engineer.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7502ed0700_4_5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200" cy="150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295" name="Google Shape;295;g7502ed0700_4_5"/>
          <p:cNvSpPr txBox="1">
            <a:spLocks noGrp="1"/>
          </p:cNvSpPr>
          <p:nvPr>
            <p:ph type="body" idx="1"/>
          </p:nvPr>
        </p:nvSpPr>
        <p:spPr>
          <a:xfrm>
            <a:off x="937472" y="2128700"/>
            <a:ext cx="4760400" cy="420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Accomplished</a:t>
            </a:r>
            <a:endParaRPr/>
          </a:p>
          <a:p>
            <a:pPr marL="457200" lvl="0" indent="-3683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Designed Energy Harvesting Unit Given Clients Constraints</a:t>
            </a:r>
            <a:endParaRPr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Explored Alternative Methods and Parts</a:t>
            </a:r>
            <a:endParaRPr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Component Testing</a:t>
            </a:r>
            <a:endParaRPr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Began System Testing </a:t>
            </a: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sp>
        <p:nvSpPr>
          <p:cNvPr id="296" name="Google Shape;296;g7502ed0700_4_5"/>
          <p:cNvSpPr txBox="1">
            <a:spLocks noGrp="1"/>
          </p:cNvSpPr>
          <p:nvPr>
            <p:ph type="body" idx="1"/>
          </p:nvPr>
        </p:nvSpPr>
        <p:spPr>
          <a:xfrm>
            <a:off x="6380772" y="2128700"/>
            <a:ext cx="4760400" cy="420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Planned </a:t>
            </a:r>
            <a:endParaRPr/>
          </a:p>
          <a:p>
            <a:pPr marL="457200" lvl="0" indent="-3683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Complete System Testing</a:t>
            </a:r>
            <a:endParaRPr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Detailed Analysis of Circuit Performance </a:t>
            </a:r>
            <a:endParaRPr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Explore Ways to Improve Performance</a:t>
            </a:r>
            <a:endParaRPr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Strive for Stretch Goals</a:t>
            </a: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cxnSp>
        <p:nvCxnSpPr>
          <p:cNvPr id="297" name="Google Shape;297;g7502ed0700_4_5"/>
          <p:cNvCxnSpPr/>
          <p:nvPr/>
        </p:nvCxnSpPr>
        <p:spPr>
          <a:xfrm>
            <a:off x="5942619" y="1792876"/>
            <a:ext cx="17700" cy="51312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7502ed0700_1_2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700" cy="173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303" name="Google Shape;303;g7502ed0700_1_2"/>
          <p:cNvSpPr txBox="1">
            <a:spLocks noGrp="1"/>
          </p:cNvSpPr>
          <p:nvPr>
            <p:ph type="subTitle" idx="1"/>
          </p:nvPr>
        </p:nvSpPr>
        <p:spPr>
          <a:xfrm>
            <a:off x="1457975" y="2166375"/>
            <a:ext cx="9144000" cy="130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41bdc7868_2_12"/>
          <p:cNvSpPr txBox="1">
            <a:spLocks noGrp="1"/>
          </p:cNvSpPr>
          <p:nvPr>
            <p:ph type="title"/>
          </p:nvPr>
        </p:nvSpPr>
        <p:spPr>
          <a:xfrm>
            <a:off x="968800" y="352750"/>
            <a:ext cx="9784200" cy="1365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0" lvl="0" indent="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        High Level Overview</a:t>
            </a:r>
            <a:endParaRPr/>
          </a:p>
        </p:txBody>
      </p:sp>
      <p:pic>
        <p:nvPicPr>
          <p:cNvPr id="115" name="Google Shape;115;g841bdc7868_2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7988" y="1952500"/>
            <a:ext cx="7756014" cy="483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41bdc7868_2_28"/>
          <p:cNvSpPr txBox="1">
            <a:spLocks noGrp="1"/>
          </p:cNvSpPr>
          <p:nvPr>
            <p:ph type="title"/>
          </p:nvPr>
        </p:nvSpPr>
        <p:spPr>
          <a:xfrm>
            <a:off x="1203894" y="294551"/>
            <a:ext cx="9784200" cy="150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Market Survey</a:t>
            </a:r>
            <a:endParaRPr dirty="0"/>
          </a:p>
        </p:txBody>
      </p:sp>
      <p:sp>
        <p:nvSpPr>
          <p:cNvPr id="121" name="Google Shape;121;g841bdc7868_2_28"/>
          <p:cNvSpPr txBox="1">
            <a:spLocks noGrp="1"/>
          </p:cNvSpPr>
          <p:nvPr>
            <p:ph type="body" idx="1"/>
          </p:nvPr>
        </p:nvSpPr>
        <p:spPr>
          <a:xfrm>
            <a:off x="1141619" y="1654280"/>
            <a:ext cx="9784200" cy="420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Char char="▪"/>
            </a:pPr>
            <a:r>
              <a:rPr lang="en-US" sz="2400">
                <a:solidFill>
                  <a:srgbClr val="FFFFFF"/>
                </a:solidFill>
              </a:rPr>
              <a:t>There is a huge demand for Low Power Power Harvesting Devices in fields like Medicine and Engineering Industry.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Char char="▪"/>
            </a:pPr>
            <a:r>
              <a:rPr lang="en-US" sz="2400">
                <a:solidFill>
                  <a:srgbClr val="FFFFFF"/>
                </a:solidFill>
              </a:rPr>
              <a:t>Most of these harvesting devices are used in hard to reach areas like: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rgbClr val="FFFFFF"/>
              </a:solidFill>
            </a:endParaRPr>
          </a:p>
          <a:p>
            <a:pPr marL="13716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</a:pPr>
            <a:r>
              <a:rPr lang="en-US" sz="2100">
                <a:solidFill>
                  <a:srgbClr val="FFFFFF"/>
                </a:solidFill>
              </a:rPr>
              <a:t>Remote Control Monitoring Systems.</a:t>
            </a:r>
            <a:endParaRPr sz="2100">
              <a:solidFill>
                <a:srgbClr val="FFFFFF"/>
              </a:solidFill>
            </a:endParaRPr>
          </a:p>
          <a:p>
            <a:pPr marL="13716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</a:pPr>
            <a:r>
              <a:rPr lang="en-US" sz="2100">
                <a:solidFill>
                  <a:srgbClr val="FFFFFF"/>
                </a:solidFill>
              </a:rPr>
              <a:t>Implantable Devices.</a:t>
            </a:r>
            <a:endParaRPr sz="2100">
              <a:solidFill>
                <a:srgbClr val="FFFFFF"/>
              </a:solidFill>
            </a:endParaRPr>
          </a:p>
          <a:p>
            <a:pPr marL="13716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</a:pPr>
            <a:r>
              <a:rPr lang="en-US" sz="2100">
                <a:solidFill>
                  <a:srgbClr val="FFFFFF"/>
                </a:solidFill>
              </a:rPr>
              <a:t>Equipment Monitoring.</a:t>
            </a:r>
            <a:endParaRPr sz="21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>
            <a:spLocks noGrp="1"/>
          </p:cNvSpPr>
          <p:nvPr>
            <p:ph type="title"/>
          </p:nvPr>
        </p:nvSpPr>
        <p:spPr>
          <a:xfrm>
            <a:off x="838200" y="2859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rbel"/>
              <a:buNone/>
            </a:pPr>
            <a:r>
              <a:rPr lang="en-US"/>
              <a:t>                        	 Functional Requirements</a:t>
            </a:r>
            <a:endParaRPr/>
          </a:p>
        </p:txBody>
      </p:sp>
      <p:sp>
        <p:nvSpPr>
          <p:cNvPr id="127" name="Google Shape;127;p4"/>
          <p:cNvSpPr txBox="1">
            <a:spLocks noGrp="1"/>
          </p:cNvSpPr>
          <p:nvPr>
            <p:ph type="body" idx="1"/>
          </p:nvPr>
        </p:nvSpPr>
        <p:spPr>
          <a:xfrm>
            <a:off x="934025" y="1756875"/>
            <a:ext cx="10515600" cy="4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>
              <a:solidFill>
                <a:srgbClr val="FFFFFF"/>
              </a:solidFill>
            </a:endParaRPr>
          </a:p>
          <a:p>
            <a:pPr marL="914400" lvl="0" indent="-342900" algn="l" rtl="0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</a:pPr>
            <a:r>
              <a:rPr lang="en-US" sz="2100">
                <a:solidFill>
                  <a:srgbClr val="FFFFFF"/>
                </a:solidFill>
              </a:rPr>
              <a:t>Converting 1.1 V AC Peak to Peak Voltage to 3V DC.</a:t>
            </a:r>
            <a:endParaRPr sz="2100">
              <a:solidFill>
                <a:srgbClr val="FFFFFF"/>
              </a:solidFill>
            </a:endParaRPr>
          </a:p>
          <a:p>
            <a:pPr marL="9144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</a:pPr>
            <a:r>
              <a:rPr lang="en-US" sz="2100">
                <a:solidFill>
                  <a:srgbClr val="FFFFFF"/>
                </a:solidFill>
              </a:rPr>
              <a:t>The input signal is the only power source for the device.</a:t>
            </a:r>
            <a:endParaRPr sz="2100">
              <a:solidFill>
                <a:srgbClr val="FFFFFF"/>
              </a:solidFill>
            </a:endParaRPr>
          </a:p>
          <a:p>
            <a:pPr marL="9144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</a:pPr>
            <a:r>
              <a:rPr lang="en-US" sz="2100">
                <a:solidFill>
                  <a:srgbClr val="FFFFFF"/>
                </a:solidFill>
              </a:rPr>
              <a:t>Use a source or method that can be adjusted from 1.1 Vpp to 0.2 volts Vpp.</a:t>
            </a:r>
            <a:endParaRPr sz="2100">
              <a:solidFill>
                <a:srgbClr val="FFFFFF"/>
              </a:solidFill>
            </a:endParaRPr>
          </a:p>
          <a:p>
            <a:pPr marL="1371600" lvl="2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■"/>
            </a:pPr>
            <a:r>
              <a:rPr lang="en-US" sz="2100">
                <a:solidFill>
                  <a:srgbClr val="FFFFFF"/>
                </a:solidFill>
              </a:rPr>
              <a:t>lowest possible input.</a:t>
            </a:r>
            <a:endParaRPr sz="2100">
              <a:solidFill>
                <a:srgbClr val="FFFFFF"/>
              </a:solidFill>
            </a:endParaRPr>
          </a:p>
          <a:p>
            <a:pPr marL="9144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</a:pPr>
            <a:r>
              <a:rPr lang="en-US" sz="2100">
                <a:solidFill>
                  <a:srgbClr val="FFFFFF"/>
                </a:solidFill>
              </a:rPr>
              <a:t>Include a charge indicator in the output of the device.</a:t>
            </a:r>
            <a:endParaRPr sz="2100">
              <a:solidFill>
                <a:srgbClr val="FFFFFF"/>
              </a:solidFill>
            </a:endParaRPr>
          </a:p>
          <a:p>
            <a:pPr marL="9144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</a:pPr>
            <a:r>
              <a:rPr lang="en-US" sz="2100">
                <a:solidFill>
                  <a:srgbClr val="FFFFFF"/>
                </a:solidFill>
              </a:rPr>
              <a:t>The entire device must be contained within a 6” by 6” space.</a:t>
            </a:r>
            <a:endParaRPr sz="21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</a:pPr>
            <a:endParaRPr sz="2400">
              <a:solidFill>
                <a:srgbClr val="FFFFFF"/>
              </a:solidFill>
            </a:endParaRPr>
          </a:p>
          <a:p>
            <a:pPr marL="1371600" lvl="0" indent="0" algn="l" rtl="0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</a:pPr>
            <a:endParaRPr sz="2400">
              <a:solidFill>
                <a:srgbClr val="FFFFFF"/>
              </a:solidFill>
            </a:endParaRPr>
          </a:p>
          <a:p>
            <a:pPr marL="1371600" lvl="0" indent="0" algn="l" rtl="0">
              <a:lnSpc>
                <a:spcPct val="150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</a:pP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035575" y="269100"/>
            <a:ext cx="10375800" cy="15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rbel"/>
              <a:buNone/>
            </a:pPr>
            <a:r>
              <a:rPr lang="en-US"/>
              <a:t>       	  Technical Considerations and Constraints </a:t>
            </a:r>
            <a:endParaRPr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838200" y="19664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00"/>
              <a:buChar char="■"/>
            </a:pPr>
            <a:r>
              <a:rPr lang="en-US">
                <a:solidFill>
                  <a:srgbClr val="FFFFFF"/>
                </a:solidFill>
              </a:rPr>
              <a:t>Finding diodes that have low barrier voltage.</a:t>
            </a:r>
            <a:endParaRPr>
              <a:solidFill>
                <a:srgbClr val="FFFFFF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Char char="■"/>
            </a:pPr>
            <a:r>
              <a:rPr lang="en-US">
                <a:solidFill>
                  <a:srgbClr val="FFFFFF"/>
                </a:solidFill>
              </a:rPr>
              <a:t>Use half-wave or full-wave rectifier accounting for voltage drop.</a:t>
            </a:r>
            <a:endParaRPr>
              <a:solidFill>
                <a:srgbClr val="FFFFFF"/>
              </a:solidFill>
            </a:endParaRPr>
          </a:p>
          <a:p>
            <a:pPr marL="457200" lvl="0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/>
              <a:t>Finding a boosting device that can utilize a very low input and achieve 3V or greater</a:t>
            </a:r>
            <a:endParaRPr>
              <a:solidFill>
                <a:srgbClr val="FFFFFF"/>
              </a:solidFill>
            </a:endParaRPr>
          </a:p>
          <a:p>
            <a:pPr marL="457200" lvl="0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■"/>
            </a:pPr>
            <a:r>
              <a:rPr lang="en-US">
                <a:solidFill>
                  <a:srgbClr val="FFFFFF"/>
                </a:solidFill>
              </a:rPr>
              <a:t>Determine necessary capacitance to allow for adequate charge time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/>
              <a:t>                              Potential Risks</a:t>
            </a:r>
            <a:endParaRPr/>
          </a:p>
        </p:txBody>
      </p:sp>
      <p:sp>
        <p:nvSpPr>
          <p:cNvPr id="139" name="Google Shape;139;p6"/>
          <p:cNvSpPr txBox="1">
            <a:spLocks noGrp="1"/>
          </p:cNvSpPr>
          <p:nvPr>
            <p:ph type="body" idx="1"/>
          </p:nvPr>
        </p:nvSpPr>
        <p:spPr>
          <a:xfrm>
            <a:off x="1136894" y="2041855"/>
            <a:ext cx="9784200" cy="42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</a:pPr>
            <a:r>
              <a:rPr lang="en-US" sz="2100">
                <a:solidFill>
                  <a:srgbClr val="FFFFFF"/>
                </a:solidFill>
              </a:rPr>
              <a:t>Excessive signal loss during rectification</a:t>
            </a:r>
            <a:endParaRPr sz="2100">
              <a:solidFill>
                <a:srgbClr val="FFFFFF"/>
              </a:solidFill>
            </a:endParaRPr>
          </a:p>
          <a:p>
            <a:pPr marL="640080" lvl="2" indent="-18923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Char char="▪"/>
            </a:pPr>
            <a:r>
              <a:rPr lang="en-US" sz="1900">
                <a:solidFill>
                  <a:srgbClr val="FFFFFF"/>
                </a:solidFill>
              </a:rPr>
              <a:t>Using Schottky Diodes to reduce the impact of rectification on the already small input signal.</a:t>
            </a:r>
            <a:endParaRPr sz="21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</a:pPr>
            <a:r>
              <a:rPr lang="en-US" sz="2100">
                <a:solidFill>
                  <a:srgbClr val="FFFFFF"/>
                </a:solidFill>
              </a:rPr>
              <a:t>Slow Charging Capability </a:t>
            </a:r>
            <a:endParaRPr sz="2100">
              <a:solidFill>
                <a:srgbClr val="FFFFFF"/>
              </a:solidFill>
            </a:endParaRPr>
          </a:p>
          <a:p>
            <a:pPr marL="640080" lvl="2" indent="-18923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Char char="▪"/>
            </a:pPr>
            <a:r>
              <a:rPr lang="en-US" sz="1900">
                <a:solidFill>
                  <a:srgbClr val="FFFFFF"/>
                </a:solidFill>
              </a:rPr>
              <a:t>Enough power may not be available to charge the capacitor.</a:t>
            </a:r>
            <a:endParaRPr sz="2100">
              <a:solidFill>
                <a:srgbClr val="FFFFFF"/>
              </a:solidFill>
            </a:endParaRPr>
          </a:p>
          <a:p>
            <a:pPr marL="182880" lvl="0" indent="-6857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</a:pPr>
            <a:r>
              <a:rPr lang="en-US" sz="2100"/>
              <a:t>Booster Functionality Issues</a:t>
            </a:r>
            <a:endParaRPr sz="2100"/>
          </a:p>
          <a:p>
            <a:pPr marL="640080" lvl="2" indent="-18923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▪"/>
            </a:pPr>
            <a:r>
              <a:rPr lang="en-US" sz="1900"/>
              <a:t>Booster module may not work as specified from manufacturer</a:t>
            </a:r>
            <a:endParaRPr sz="21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</a:pPr>
            <a:r>
              <a:rPr lang="en-US" sz="2100">
                <a:solidFill>
                  <a:srgbClr val="FFFFFF"/>
                </a:solidFill>
              </a:rPr>
              <a:t>Input signal variability (RF-type signal, solar applications, etc)</a:t>
            </a:r>
            <a:endParaRPr sz="2100">
              <a:solidFill>
                <a:srgbClr val="FFFFFF"/>
              </a:solidFill>
            </a:endParaRPr>
          </a:p>
          <a:p>
            <a:pPr marL="640080" lvl="2" indent="-18923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00"/>
              <a:buChar char="▪"/>
            </a:pPr>
            <a:r>
              <a:rPr lang="en-US" sz="1900">
                <a:solidFill>
                  <a:srgbClr val="FFFFFF"/>
                </a:solidFill>
              </a:rPr>
              <a:t>May fluctuate due to the choice of source.</a:t>
            </a:r>
            <a:endParaRPr sz="2100">
              <a:solidFill>
                <a:srgbClr val="FFFFFF"/>
              </a:solidFill>
            </a:endParaRPr>
          </a:p>
          <a:p>
            <a:pPr marL="18288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41bdc7868_2_23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200" cy="150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>
                <a:solidFill>
                  <a:schemeClr val="dk1"/>
                </a:solidFill>
              </a:rPr>
              <a:t>Potential Mitigations</a:t>
            </a:r>
            <a:endParaRPr/>
          </a:p>
        </p:txBody>
      </p:sp>
      <p:sp>
        <p:nvSpPr>
          <p:cNvPr id="145" name="Google Shape;145;g841bdc7868_2_23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200" cy="420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</a:pPr>
            <a:r>
              <a:rPr lang="en-US" sz="2100"/>
              <a:t>Test the parts rigorously before including them in the system.</a:t>
            </a:r>
            <a:endParaRPr sz="210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2100"/>
              <a:t>Make sure that the signal generator can produce enough power.</a:t>
            </a:r>
            <a:endParaRPr sz="2100"/>
          </a:p>
          <a:p>
            <a:pPr marL="1371600" lvl="2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-US" sz="2100"/>
              <a:t>Power limitations of the signal generators in Lab.</a:t>
            </a:r>
            <a:endParaRPr sz="210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2100"/>
              <a:t>Design or order a better booster design</a:t>
            </a:r>
            <a:endParaRPr sz="210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2100"/>
              <a:t>Order a large enough supercapacitor preferably 1 F.</a:t>
            </a:r>
            <a:endParaRPr sz="2100"/>
          </a:p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None/>
            </a:pPr>
            <a:endParaRPr sz="2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41bdc7868_0_10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200" cy="150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Resources &amp; Cost Estimate</a:t>
            </a:r>
            <a:endParaRPr/>
          </a:p>
        </p:txBody>
      </p:sp>
      <p:sp>
        <p:nvSpPr>
          <p:cNvPr id="151" name="Google Shape;151;g841bdc7868_0_10"/>
          <p:cNvSpPr txBox="1">
            <a:spLocks noGrp="1"/>
          </p:cNvSpPr>
          <p:nvPr>
            <p:ph type="body" idx="1"/>
          </p:nvPr>
        </p:nvSpPr>
        <p:spPr>
          <a:xfrm>
            <a:off x="1202925" y="2011675"/>
            <a:ext cx="3787200" cy="325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/>
              <a:t>Prototype Cost: </a:t>
            </a:r>
            <a:endParaRPr sz="2100"/>
          </a:p>
          <a:p>
            <a:pPr marL="457200" lvl="0" indent="-336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en-US" sz="2100"/>
              <a:t>Schottky Diodes.</a:t>
            </a:r>
            <a:endParaRPr sz="21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-US" sz="2100"/>
              <a:t>EH 4295 Booster Module.</a:t>
            </a:r>
            <a:endParaRPr sz="21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-US" sz="2100"/>
              <a:t>Supercapacitor.</a:t>
            </a:r>
            <a:endParaRPr sz="21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-US" sz="2100"/>
              <a:t>Capacitors.</a:t>
            </a:r>
            <a:endParaRPr sz="21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-US" sz="2100"/>
              <a:t>LED.</a:t>
            </a:r>
            <a:endParaRPr sz="21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-US" sz="2100"/>
              <a:t>Total Cost:$72.32</a:t>
            </a: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sp>
        <p:nvSpPr>
          <p:cNvPr id="152" name="Google Shape;152;g841bdc7868_0_10"/>
          <p:cNvSpPr txBox="1"/>
          <p:nvPr/>
        </p:nvSpPr>
        <p:spPr>
          <a:xfrm>
            <a:off x="6050525" y="1969188"/>
            <a:ext cx="4583100" cy="29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Total Project Cost: </a:t>
            </a:r>
            <a:endParaRPr sz="21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▪"/>
            </a:pPr>
            <a:r>
              <a:rPr lang="en-US" sz="2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Two types of boosters tested.</a:t>
            </a:r>
            <a:endParaRPr sz="21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▪"/>
            </a:pPr>
            <a:r>
              <a:rPr lang="en-US" sz="2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Spare parts </a:t>
            </a:r>
            <a:endParaRPr sz="21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▪"/>
            </a:pPr>
            <a:r>
              <a:rPr lang="en-US" sz="2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Diodes.</a:t>
            </a:r>
            <a:endParaRPr sz="21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orbel"/>
              <a:buChar char="▪"/>
            </a:pPr>
            <a:r>
              <a:rPr lang="en-US" sz="2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Capacitors.</a:t>
            </a:r>
            <a:endParaRPr sz="21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orbel"/>
              <a:buChar char="▪"/>
            </a:pPr>
            <a:r>
              <a:rPr lang="en-US" sz="2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Boosters.</a:t>
            </a:r>
            <a:endParaRPr sz="21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orbel"/>
              <a:buChar char="▪"/>
            </a:pPr>
            <a:r>
              <a:rPr lang="en-US" sz="2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Misc. Circuit Components.</a:t>
            </a:r>
            <a:endParaRPr sz="21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▪"/>
            </a:pPr>
            <a:r>
              <a:rPr lang="en-US" sz="2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Total Cost: $295.95</a:t>
            </a:r>
            <a:endParaRPr sz="21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3" name="Google Shape;153;g841bdc7868_0_10"/>
          <p:cNvSpPr txBox="1"/>
          <p:nvPr/>
        </p:nvSpPr>
        <p:spPr>
          <a:xfrm>
            <a:off x="1202925" y="5765975"/>
            <a:ext cx="10126800" cy="11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Main resources provided by Iowa State University: Power Supply, Oscilloscope, and Multimeter</a:t>
            </a:r>
            <a:endParaRPr sz="1900"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54" name="Google Shape;154;g841bdc7868_0_10"/>
          <p:cNvCxnSpPr/>
          <p:nvPr/>
        </p:nvCxnSpPr>
        <p:spPr>
          <a:xfrm rot="10800000" flipH="1">
            <a:off x="-113175" y="5575000"/>
            <a:ext cx="12423600" cy="378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Google Shape;155;g841bdc7868_0_10"/>
          <p:cNvCxnSpPr/>
          <p:nvPr/>
        </p:nvCxnSpPr>
        <p:spPr>
          <a:xfrm>
            <a:off x="5659975" y="1792325"/>
            <a:ext cx="9300" cy="37923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Banded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nded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1011</Words>
  <Application>Microsoft Office PowerPoint</Application>
  <PresentationFormat>Widescreen</PresentationFormat>
  <Paragraphs>215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Calibri</vt:lpstr>
      <vt:lpstr>Arial</vt:lpstr>
      <vt:lpstr>Noto Sans Symbols</vt:lpstr>
      <vt:lpstr>Corbel</vt:lpstr>
      <vt:lpstr>Banded</vt:lpstr>
      <vt:lpstr>Banded</vt:lpstr>
      <vt:lpstr>POWER SCRAPING MODULE</vt:lpstr>
      <vt:lpstr>Problem Statement</vt:lpstr>
      <vt:lpstr>        High Level Overview</vt:lpstr>
      <vt:lpstr>Market Survey</vt:lpstr>
      <vt:lpstr>                          Functional Requirements</vt:lpstr>
      <vt:lpstr>          Technical Considerations and Constraints </vt:lpstr>
      <vt:lpstr>                              Potential Risks</vt:lpstr>
      <vt:lpstr>Potential Mitigations</vt:lpstr>
      <vt:lpstr>Resources &amp; Cost Estimate</vt:lpstr>
      <vt:lpstr>Project Milestones &amp; Schedule</vt:lpstr>
      <vt:lpstr>DESIGN</vt:lpstr>
      <vt:lpstr>  Non-Functional Requirements</vt:lpstr>
      <vt:lpstr>System Design</vt:lpstr>
      <vt:lpstr>Functional Decomposition</vt:lpstr>
      <vt:lpstr>TESTING</vt:lpstr>
      <vt:lpstr>Functional Test Plan</vt:lpstr>
      <vt:lpstr>Booster Testing</vt:lpstr>
      <vt:lpstr> Voltage Boosters</vt:lpstr>
      <vt:lpstr>Booster Testing (EH4295)</vt:lpstr>
      <vt:lpstr>Capacitor Testing</vt:lpstr>
      <vt:lpstr>Rectification Circuit</vt:lpstr>
      <vt:lpstr>System Testing </vt:lpstr>
      <vt:lpstr>    Prototype Board</vt:lpstr>
      <vt:lpstr>Engineering Standards and Design Practices</vt:lpstr>
      <vt:lpstr>Member Responsibilities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SCRAPING MODULE</dc:title>
  <dc:creator>Andesen Ande</dc:creator>
  <cp:lastModifiedBy>Ande, Andesen</cp:lastModifiedBy>
  <cp:revision>1</cp:revision>
  <dcterms:modified xsi:type="dcterms:W3CDTF">2020-04-28T03:58:29Z</dcterms:modified>
</cp:coreProperties>
</file>